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18"/>
  </p:notesMasterIdLst>
  <p:sldIdLst>
    <p:sldId id="257" r:id="rId2"/>
    <p:sldId id="299" r:id="rId3"/>
    <p:sldId id="300" r:id="rId4"/>
    <p:sldId id="294" r:id="rId5"/>
    <p:sldId id="296" r:id="rId6"/>
    <p:sldId id="295" r:id="rId7"/>
    <p:sldId id="293" r:id="rId8"/>
    <p:sldId id="260" r:id="rId9"/>
    <p:sldId id="297" r:id="rId10"/>
    <p:sldId id="298" r:id="rId11"/>
    <p:sldId id="302" r:id="rId12"/>
    <p:sldId id="303" r:id="rId13"/>
    <p:sldId id="304" r:id="rId14"/>
    <p:sldId id="301" r:id="rId15"/>
    <p:sldId id="306" r:id="rId16"/>
    <p:sldId id="305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7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56" d="100"/>
          <a:sy n="56" d="100"/>
        </p:scale>
        <p:origin x="10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19_12_08_Teodora\Amalipe\a_projects2\01_ongoing\TSA_2017-2020\2018-2019\Databasis2018-2019\Obobsteni%20danni_T_2019_10_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/>
              <a:t>Училища</a:t>
            </a:r>
            <a:r>
              <a:rPr lang="bg-BG" baseline="0"/>
              <a:t> в мрежата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Sheet1!$M$59</c:f>
              <c:strCache>
                <c:ptCount val="1"/>
                <c:pt idx="0">
                  <c:v>2019/2020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Sheet1!$L$60:$L$65</c:f>
              <c:strCache>
                <c:ptCount val="6"/>
                <c:pt idx="0">
                  <c:v>НУ</c:v>
                </c:pt>
                <c:pt idx="1">
                  <c:v>ОУ</c:v>
                </c:pt>
                <c:pt idx="2">
                  <c:v>ОбУ</c:v>
                </c:pt>
                <c:pt idx="3">
                  <c:v>СУ</c:v>
                </c:pt>
                <c:pt idx="4">
                  <c:v>ПГ</c:v>
                </c:pt>
                <c:pt idx="5">
                  <c:v>други</c:v>
                </c:pt>
              </c:strCache>
            </c:strRef>
          </c:cat>
          <c:val>
            <c:numRef>
              <c:f>Sheet1!$M$60:$M$65</c:f>
              <c:numCache>
                <c:formatCode>General</c:formatCode>
                <c:ptCount val="6"/>
                <c:pt idx="0">
                  <c:v>12</c:v>
                </c:pt>
                <c:pt idx="1">
                  <c:v>165</c:v>
                </c:pt>
                <c:pt idx="2">
                  <c:v>23</c:v>
                </c:pt>
                <c:pt idx="3">
                  <c:v>54</c:v>
                </c:pt>
                <c:pt idx="4">
                  <c:v>40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6C-42F3-B736-B50CFE761749}"/>
            </c:ext>
          </c:extLst>
        </c:ser>
        <c:ser>
          <c:idx val="1"/>
          <c:order val="1"/>
          <c:tx>
            <c:strRef>
              <c:f>Sheet1!$N$59</c:f>
              <c:strCache>
                <c:ptCount val="1"/>
                <c:pt idx="0">
                  <c:v>2018/2019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Sheet1!$L$60:$L$65</c:f>
              <c:strCache>
                <c:ptCount val="6"/>
                <c:pt idx="0">
                  <c:v>НУ</c:v>
                </c:pt>
                <c:pt idx="1">
                  <c:v>ОУ</c:v>
                </c:pt>
                <c:pt idx="2">
                  <c:v>ОбУ</c:v>
                </c:pt>
                <c:pt idx="3">
                  <c:v>СУ</c:v>
                </c:pt>
                <c:pt idx="4">
                  <c:v>ПГ</c:v>
                </c:pt>
                <c:pt idx="5">
                  <c:v>други</c:v>
                </c:pt>
              </c:strCache>
            </c:strRef>
          </c:cat>
          <c:val>
            <c:numRef>
              <c:f>Sheet1!$N$60:$N$65</c:f>
              <c:numCache>
                <c:formatCode>General</c:formatCode>
                <c:ptCount val="6"/>
                <c:pt idx="0">
                  <c:v>11</c:v>
                </c:pt>
                <c:pt idx="1">
                  <c:v>160</c:v>
                </c:pt>
                <c:pt idx="2">
                  <c:v>23</c:v>
                </c:pt>
                <c:pt idx="3">
                  <c:v>50</c:v>
                </c:pt>
                <c:pt idx="4">
                  <c:v>39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66C-42F3-B736-B50CFE7617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1259504"/>
        <c:axId val="201261072"/>
        <c:axId val="0"/>
      </c:bar3DChart>
      <c:catAx>
        <c:axId val="20125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201261072"/>
        <c:crosses val="autoZero"/>
        <c:auto val="1"/>
        <c:lblAlgn val="ctr"/>
        <c:lblOffset val="100"/>
        <c:noMultiLvlLbl val="0"/>
      </c:catAx>
      <c:valAx>
        <c:axId val="20126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20125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52DEF-2823-44A0-88AB-D96A09E9E9FE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E8AF9-C41E-4AF4-B76E-DA50B1AAC35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584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930BADA-C9A1-4868-8102-6D57F4807E59}" type="datetimeFigureOut">
              <a:rPr lang="bg-BG" smtClean="0"/>
              <a:pPr/>
              <a:t>11.1.2021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9AD91B9-4284-4AF2-B918-60BCD016BF2F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139136" cy="1733350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Програма</a:t>
            </a:r>
            <a:r>
              <a:rPr lang="en-US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bg-BG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Всеки ученик ще бъде отличник</a:t>
            </a:r>
            <a:endParaRPr lang="bg-BG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872067" y="2571743"/>
            <a:ext cx="7408333" cy="37375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g-BG" dirty="0"/>
          </a:p>
          <a:p>
            <a:pPr algn="ctr">
              <a:buNone/>
            </a:pPr>
            <a:r>
              <a:rPr lang="bg-BG" sz="2800" b="1" dirty="0">
                <a:latin typeface="Cambria" panose="02040503050406030204" pitchFamily="18" charset="0"/>
                <a:ea typeface="Cambria" panose="02040503050406030204" pitchFamily="18" charset="0"/>
              </a:rPr>
              <a:t>Мрежата – един от основните фактори за по-добри политики в образованието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buNone/>
            </a:pPr>
            <a:r>
              <a:rPr lang="bg-BG" sz="26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Равносметката </a:t>
            </a:r>
          </a:p>
          <a:p>
            <a:pPr algn="ctr">
              <a:buNone/>
            </a:pPr>
            <a:r>
              <a:rPr lang="bg-BG" sz="26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2017 - 2020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1169632" cy="128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1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4732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600" b="1" dirty="0">
                <a:solidFill>
                  <a:schemeClr val="tx1"/>
                </a:solidFill>
                <a:latin typeface="Cambria" panose="02040503050406030204" pitchFamily="18" charset="0"/>
              </a:rPr>
              <a:t>Моделът</a:t>
            </a:r>
            <a:endParaRPr lang="en-US" sz="2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435280" cy="5424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1750" dirty="0">
                <a:latin typeface="Cambria" panose="02040503050406030204" pitchFamily="18" charset="0"/>
                <a:ea typeface="Cambria" panose="02040503050406030204" pitchFamily="18" charset="0"/>
              </a:rPr>
              <a:t>Моделът за намаляване на отпадането от училище чрез включване на интеркултурно образование и равнопоставено участие на родители, ученици и учители е създаден от Център Амалипе преди 10 години и прогресивно развиван и надграждан от цялата мрежа училища „Всеки ученик ще бъде отличник</a:t>
            </a:r>
            <a:r>
              <a:rPr lang="bg-BG" sz="1750" dirty="0" smtClean="0"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</a:p>
          <a:p>
            <a:pPr lvl="0"/>
            <a:r>
              <a:rPr lang="bg-BG" sz="1750" dirty="0">
                <a:latin typeface="Cambria" panose="02040503050406030204" pitchFamily="18" charset="0"/>
                <a:ea typeface="Cambria" panose="02040503050406030204" pitchFamily="18" charset="0"/>
              </a:rPr>
              <a:t>Намаляването на отпадането и повишаване на мотивацията за образование е възможно само когато училищата прилагат модела в пълния му обхват, което води и до промяна на цялостната среда в училище</a:t>
            </a: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/>
            <a:r>
              <a:rPr lang="bg-BG" sz="1750" dirty="0">
                <a:latin typeface="Cambria" panose="02040503050406030204" pitchFamily="18" charset="0"/>
                <a:ea typeface="Cambria" panose="02040503050406030204" pitchFamily="18" charset="0"/>
              </a:rPr>
              <a:t>Намаляването на отпадането и повишавне на коефициента ученици, които завършват все по-висока образователна степен е процес, който отнема поне няколко години</a:t>
            </a: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/>
            <a:r>
              <a:rPr lang="bg-BG" sz="1750" dirty="0">
                <a:latin typeface="Cambria" panose="02040503050406030204" pitchFamily="18" charset="0"/>
                <a:ea typeface="Cambria" panose="02040503050406030204" pitchFamily="18" charset="0"/>
              </a:rPr>
              <a:t>Докато проблемът с отпадането от училище в начална и основна степен е в много голяма степен намален, то той в момента се засича в много голяма степен в гимназиална </a:t>
            </a:r>
            <a:r>
              <a:rPr lang="bg-BG" sz="1750" dirty="0" smtClean="0">
                <a:latin typeface="Cambria" panose="02040503050406030204" pitchFamily="18" charset="0"/>
                <a:ea typeface="Cambria" panose="02040503050406030204" pitchFamily="18" charset="0"/>
              </a:rPr>
              <a:t>степен</a:t>
            </a: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/>
            <a:r>
              <a:rPr lang="bg-BG" sz="1750" dirty="0">
                <a:latin typeface="Cambria" panose="02040503050406030204" pitchFamily="18" charset="0"/>
                <a:ea typeface="Cambria" panose="02040503050406030204" pitchFamily="18" charset="0"/>
              </a:rPr>
              <a:t>Данните от училищата в мрежата „Всеки ученик ще бъде отличник“ през последните години ясно показват, че колкото по-дълго едно училище участва в програмата и прилага нейните елементи, толкова по-добри резултати показва. Така например, училищата, които се включиха и работят с Център Амалипе от 2010 г, а и преди това чрез въвеждането на Фолкор на етносите – ромски фолклор, са намалили отпадането до около 0.5 % при % на отпадане при включване в програмата 2.47%</a:t>
            </a: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sz="175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865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1363887"/>
              </p:ext>
            </p:extLst>
          </p:nvPr>
        </p:nvGraphicFramePr>
        <p:xfrm>
          <a:off x="1" y="1028700"/>
          <a:ext cx="9143998" cy="4920576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763193">
                  <a:extLst>
                    <a:ext uri="{9D8B030D-6E8A-4147-A177-3AD203B41FA5}">
                      <a16:colId xmlns:a16="http://schemas.microsoft.com/office/drawing/2014/main" xmlns="" val="3078776823"/>
                    </a:ext>
                  </a:extLst>
                </a:gridCol>
                <a:gridCol w="1435156">
                  <a:extLst>
                    <a:ext uri="{9D8B030D-6E8A-4147-A177-3AD203B41FA5}">
                      <a16:colId xmlns:a16="http://schemas.microsoft.com/office/drawing/2014/main" xmlns="" val="3643742207"/>
                    </a:ext>
                  </a:extLst>
                </a:gridCol>
                <a:gridCol w="1052449">
                  <a:extLst>
                    <a:ext uri="{9D8B030D-6E8A-4147-A177-3AD203B41FA5}">
                      <a16:colId xmlns:a16="http://schemas.microsoft.com/office/drawing/2014/main" xmlns="" val="394482370"/>
                    </a:ext>
                  </a:extLst>
                </a:gridCol>
                <a:gridCol w="1189130">
                  <a:extLst>
                    <a:ext uri="{9D8B030D-6E8A-4147-A177-3AD203B41FA5}">
                      <a16:colId xmlns:a16="http://schemas.microsoft.com/office/drawing/2014/main" xmlns="" val="3123563300"/>
                    </a:ext>
                  </a:extLst>
                </a:gridCol>
                <a:gridCol w="1189130">
                  <a:extLst>
                    <a:ext uri="{9D8B030D-6E8A-4147-A177-3AD203B41FA5}">
                      <a16:colId xmlns:a16="http://schemas.microsoft.com/office/drawing/2014/main" xmlns="" val="3579632130"/>
                    </a:ext>
                  </a:extLst>
                </a:gridCol>
                <a:gridCol w="1353147">
                  <a:extLst>
                    <a:ext uri="{9D8B030D-6E8A-4147-A177-3AD203B41FA5}">
                      <a16:colId xmlns:a16="http://schemas.microsoft.com/office/drawing/2014/main" xmlns="" val="4141938555"/>
                    </a:ext>
                  </a:extLst>
                </a:gridCol>
                <a:gridCol w="1161793">
                  <a:extLst>
                    <a:ext uri="{9D8B030D-6E8A-4147-A177-3AD203B41FA5}">
                      <a16:colId xmlns:a16="http://schemas.microsoft.com/office/drawing/2014/main" xmlns="" val="657596182"/>
                    </a:ext>
                  </a:extLst>
                </a:gridCol>
              </a:tblGrid>
              <a:tr h="1757346"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Брой училища </a:t>
                      </a:r>
                      <a:br>
                        <a:rPr lang="bg-BG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bg-BG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 мрежата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Брой ученици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Брой отпаднали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 отпаднали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Брой ученици в </a:t>
                      </a:r>
                      <a:br>
                        <a:rPr lang="ru-RU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ru-RU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7/8 клас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 ученици, които продължават в гимназиална степен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7983310"/>
                  </a:ext>
                </a:extLst>
              </a:tr>
              <a:tr h="351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2009/2010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7687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2.47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N/A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N/A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3047391"/>
                  </a:ext>
                </a:extLst>
              </a:tr>
              <a:tr h="351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2010/2011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7755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0.95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528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56.25%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01490972"/>
                  </a:ext>
                </a:extLst>
              </a:tr>
              <a:tr h="351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2011/2012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19613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0.69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N/A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N/A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74131520"/>
                  </a:ext>
                </a:extLst>
              </a:tr>
              <a:tr h="351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2012/2013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37735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0.42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N/A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N/A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82295865"/>
                  </a:ext>
                </a:extLst>
              </a:tr>
              <a:tr h="351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2013/2014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36259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0.63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3036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74802663"/>
                  </a:ext>
                </a:extLst>
              </a:tr>
              <a:tr h="351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2014/2015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36377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0.48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3126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40118976"/>
                  </a:ext>
                </a:extLst>
              </a:tr>
              <a:tr h="351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2015/2016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35395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3097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33595356"/>
                  </a:ext>
                </a:extLst>
              </a:tr>
              <a:tr h="351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2016/2017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41773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578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3584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86.84%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309970"/>
                  </a:ext>
                </a:extLst>
              </a:tr>
              <a:tr h="3514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2017/2018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41421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607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1.47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3891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92.68%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151" marR="6151" marT="61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46370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4634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600" b="1" dirty="0">
                <a:solidFill>
                  <a:schemeClr val="tx1"/>
                </a:solidFill>
                <a:latin typeface="Cambria" panose="02040503050406030204" pitchFamily="18" charset="0"/>
              </a:rPr>
              <a:t>Обща характеристика на училищата в мрежата</a:t>
            </a:r>
            <a:endParaRPr lang="en-US" sz="2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60848"/>
          </a:xfrm>
        </p:spPr>
        <p:txBody>
          <a:bodyPr>
            <a:normAutofit/>
          </a:bodyPr>
          <a:lstStyle/>
          <a:p>
            <a:pPr algn="just"/>
            <a:r>
              <a:rPr lang="bg-BG" sz="2000" dirty="0">
                <a:latin typeface="Cambria" panose="02040503050406030204" pitchFamily="18" charset="0"/>
                <a:ea typeface="Cambria" panose="02040503050406030204" pitchFamily="18" charset="0"/>
              </a:rPr>
              <a:t>През учебната 2019/2020 година в Програма „Всеки ученик ще бъде отличник“ участват 2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  <a:r>
              <a:rPr lang="bg-BG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7 </a:t>
            </a:r>
            <a:r>
              <a:rPr lang="bg-BG" sz="2000" dirty="0">
                <a:latin typeface="Cambria" panose="02040503050406030204" pitchFamily="18" charset="0"/>
                <a:ea typeface="Cambria" panose="02040503050406030204" pitchFamily="18" charset="0"/>
              </a:rPr>
              <a:t>пълноправни и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20</a:t>
            </a:r>
            <a:r>
              <a:rPr lang="bg-BG" sz="2000" dirty="0">
                <a:latin typeface="Cambria" panose="02040503050406030204" pitchFamily="18" charset="0"/>
                <a:ea typeface="Cambria" panose="02040503050406030204" pitchFamily="18" charset="0"/>
              </a:rPr>
              <a:t> асоциирани образователни институции. 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bg-BG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Важно е </a:t>
            </a:r>
            <a:r>
              <a:rPr lang="bg-BG" sz="2000" dirty="0">
                <a:latin typeface="Cambria" panose="02040503050406030204" pitchFamily="18" charset="0"/>
                <a:ea typeface="Cambria" panose="02040503050406030204" pitchFamily="18" charset="0"/>
              </a:rPr>
              <a:t>участието на всяко едно училище да не е формално, защото мрежата би съществувала и имала смисъл само при активното участие на своите членове.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879395"/>
              </p:ext>
            </p:extLst>
          </p:nvPr>
        </p:nvGraphicFramePr>
        <p:xfrm>
          <a:off x="457200" y="3717032"/>
          <a:ext cx="7992882" cy="2801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8098">
                  <a:extLst>
                    <a:ext uri="{9D8B030D-6E8A-4147-A177-3AD203B41FA5}">
                      <a16:colId xmlns:a16="http://schemas.microsoft.com/office/drawing/2014/main" xmlns="" val="1102917481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xmlns="" val="3257553867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xmlns="" val="3887802813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xmlns="" val="3242199668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xmlns="" val="869017546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xmlns="" val="2061034216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xmlns="" val="3150986963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xmlns="" val="470568645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xmlns="" val="1693892862"/>
                    </a:ext>
                  </a:extLst>
                </a:gridCol>
              </a:tblGrid>
              <a:tr h="400208">
                <a:tc>
                  <a:txBody>
                    <a:bodyPr/>
                    <a:lstStyle/>
                    <a:p>
                      <a:pPr algn="l"/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СЗ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СЦ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СИ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СИИ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ЮИ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ЮЦ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ЮЗ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ОБЩО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212726"/>
                  </a:ext>
                </a:extLst>
              </a:tr>
              <a:tr h="4002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НУ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924343599"/>
                  </a:ext>
                </a:extLst>
              </a:tr>
              <a:tr h="4002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ОУ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23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27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165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4268030685"/>
                  </a:ext>
                </a:extLst>
              </a:tr>
              <a:tr h="4002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ОбУ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23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60067321"/>
                  </a:ext>
                </a:extLst>
              </a:tr>
              <a:tr h="4002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СУ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54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79064148"/>
                  </a:ext>
                </a:extLst>
              </a:tr>
              <a:tr h="4002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ПГ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235021976"/>
                  </a:ext>
                </a:extLst>
              </a:tr>
              <a:tr h="40020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други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US" sz="16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073439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4043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664" y="533400"/>
            <a:ext cx="7139136" cy="990600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/>
              <a:t>Мрежата ”Всеки ученик ще бъде отличник”</a:t>
            </a:r>
            <a:endParaRPr lang="bg-BG" sz="2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727665"/>
            <a:ext cx="8136904" cy="765231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Обединява усилията на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97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училища от цялата страна: начални, основни, обединени, СУ, </a:t>
            </a:r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ПГ</a:t>
            </a:r>
            <a:r>
              <a:rPr lang="en-US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bg-BG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училища с различен процент ромски ученици</a:t>
            </a:r>
            <a:endParaRPr lang="ru-RU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bg-BG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14291"/>
            <a:ext cx="1169632" cy="128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1024467" y="6257046"/>
            <a:ext cx="7408333" cy="3866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www.amalipe.com</a:t>
            </a:r>
            <a:endParaRPr kumimoji="0" lang="bg-BG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3323303" y="2684206"/>
          <a:ext cx="5684410" cy="3625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ontent Placeholder 1"/>
          <p:cNvSpPr txBox="1">
            <a:spLocks/>
          </p:cNvSpPr>
          <p:nvPr/>
        </p:nvSpPr>
        <p:spPr>
          <a:xfrm>
            <a:off x="441190" y="2492896"/>
            <a:ext cx="2949899" cy="3672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Дейности за превенция на отпадането от училище, повишаване на процента на продължаващите средно образование, иновации в образованието. Развитие на мрежата – от достъп до образование към качествено образование</a:t>
            </a:r>
          </a:p>
          <a:p>
            <a:r>
              <a:rPr lang="ru-RU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Координира се от Център Амалипе с финансовото съдействие на ТСА</a:t>
            </a:r>
          </a:p>
          <a:p>
            <a:endParaRPr lang="bg-BG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7215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9776"/>
            <a:ext cx="8229600" cy="990600"/>
          </a:xfrm>
        </p:spPr>
        <p:txBody>
          <a:bodyPr>
            <a:normAutofit/>
          </a:bodyPr>
          <a:lstStyle/>
          <a:p>
            <a:endParaRPr lang="en-US" sz="24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6576"/>
            <a:ext cx="8229600" cy="4876800"/>
          </a:xfrm>
        </p:spPr>
        <p:txBody>
          <a:bodyPr>
            <a:normAutofit/>
          </a:bodyPr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50" name="Char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85056"/>
            <a:ext cx="8568952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206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b="1" dirty="0">
                <a:solidFill>
                  <a:schemeClr val="tx1"/>
                </a:solidFill>
                <a:latin typeface="Cambria" panose="02040503050406030204" pitchFamily="18" charset="0"/>
              </a:rPr>
              <a:t>Ролята на мрежата “Всеки ученик ще бъде отличник”</a:t>
            </a:r>
            <a:endParaRPr lang="en-US" sz="2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161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latin typeface="Cambria" panose="02040503050406030204" pitchFamily="18" charset="0"/>
              </a:rPr>
              <a:t>Много от  осъществените промени в националните образователни политики бяха предложени от Център Амалипе и мрежата Всеки ученик ще бъде отличник.  Такива са например:</a:t>
            </a:r>
          </a:p>
          <a:p>
            <a:pPr algn="just"/>
            <a:r>
              <a:rPr lang="ru-RU" sz="2000" dirty="0">
                <a:latin typeface="Cambria" panose="02040503050406030204" pitchFamily="18" charset="0"/>
              </a:rPr>
              <a:t>Предоставянето на средства за работа с уязвими групи за </a:t>
            </a:r>
            <a:r>
              <a:rPr lang="ru-RU" sz="2000" dirty="0" smtClean="0">
                <a:latin typeface="Cambria" panose="02040503050406030204" pitchFamily="18" charset="0"/>
              </a:rPr>
              <a:t>средношколците – от 2019</a:t>
            </a:r>
          </a:p>
          <a:p>
            <a:pPr algn="just"/>
            <a:r>
              <a:rPr lang="ru-RU" sz="2000" dirty="0">
                <a:latin typeface="Cambria" panose="02040503050406030204" pitchFamily="18" charset="0"/>
              </a:rPr>
              <a:t>Възможността средства за работа с уязвими групи да бъдат делегирани на неправителствени организации – от 2019</a:t>
            </a:r>
          </a:p>
          <a:p>
            <a:pPr algn="just"/>
            <a:r>
              <a:rPr lang="ru-RU" sz="2000" dirty="0" smtClean="0">
                <a:latin typeface="Cambria" panose="02040503050406030204" pitchFamily="18" charset="0"/>
              </a:rPr>
              <a:t>Увеличение </a:t>
            </a:r>
            <a:r>
              <a:rPr lang="ru-RU" sz="2000" dirty="0">
                <a:latin typeface="Cambria" panose="02040503050406030204" pitchFamily="18" charset="0"/>
              </a:rPr>
              <a:t>на средствата за работа с уязвими групи за </a:t>
            </a:r>
            <a:r>
              <a:rPr lang="ru-RU" sz="2000" dirty="0" smtClean="0">
                <a:latin typeface="Cambria" panose="02040503050406030204" pitchFamily="18" charset="0"/>
              </a:rPr>
              <a:t>средношколците – от 2020</a:t>
            </a:r>
          </a:p>
          <a:p>
            <a:pPr algn="just"/>
            <a:r>
              <a:rPr lang="ru-RU" sz="2000" dirty="0">
                <a:latin typeface="Cambria" panose="02040503050406030204" pitchFamily="18" charset="0"/>
              </a:rPr>
              <a:t>Със закона за държавния бюджет за 2020 година бе разширен обхватът на безплатния транспорт за средношколци</a:t>
            </a:r>
          </a:p>
          <a:p>
            <a:pPr algn="just"/>
            <a:endParaRPr lang="ru-RU" sz="2000" dirty="0">
              <a:latin typeface="Cambria" panose="02040503050406030204" pitchFamily="18" charset="0"/>
            </a:endParaRPr>
          </a:p>
          <a:p>
            <a:pPr algn="just"/>
            <a:endParaRPr lang="ru-RU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452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664" y="533400"/>
            <a:ext cx="7139136" cy="990600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Нашето застъпничество </a:t>
            </a:r>
            <a:br>
              <a:rPr lang="ru-RU" sz="2600" b="1" dirty="0" smtClean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ru-RU" sz="2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(наред с други фактори) </a:t>
            </a:r>
            <a:br>
              <a:rPr lang="ru-RU" sz="2600" b="1" dirty="0" smtClean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ru-RU" sz="2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подпомогна</a:t>
            </a:r>
            <a:endParaRPr lang="bg-BG" sz="2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060848"/>
            <a:ext cx="8136904" cy="4320480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Cambria" panose="02040503050406030204" pitchFamily="18" charset="0"/>
              </a:rPr>
              <a:t>Промяна в системата на делегираните бюджети чрез въвеждането на стандарта за паралелка и институция</a:t>
            </a:r>
          </a:p>
          <a:p>
            <a:r>
              <a:rPr lang="ru-RU" sz="2200" dirty="0" smtClean="0">
                <a:latin typeface="Cambria" panose="02040503050406030204" pitchFamily="18" charset="0"/>
              </a:rPr>
              <a:t>Отпускането на допълнителни средства за работа с уязвими групи</a:t>
            </a:r>
          </a:p>
          <a:p>
            <a:r>
              <a:rPr lang="ru-RU" sz="2200" dirty="0" smtClean="0">
                <a:latin typeface="Cambria" panose="02040503050406030204" pitchFamily="18" charset="0"/>
              </a:rPr>
              <a:t>За </a:t>
            </a:r>
            <a:r>
              <a:rPr lang="ru-RU" sz="2200" dirty="0">
                <a:latin typeface="Cambria" panose="02040503050406030204" pitchFamily="18" charset="0"/>
              </a:rPr>
              <a:t>първи път бе въведена </a:t>
            </a:r>
            <a:r>
              <a:rPr lang="ru-RU" sz="2200" dirty="0" smtClean="0">
                <a:latin typeface="Cambria" panose="02040503050406030204" pitchFamily="18" charset="0"/>
              </a:rPr>
              <a:t>Национална </a:t>
            </a:r>
            <a:r>
              <a:rPr lang="ru-RU" sz="2200" dirty="0">
                <a:latin typeface="Cambria" panose="02040503050406030204" pitchFamily="18" charset="0"/>
              </a:rPr>
              <a:t>програма за подкрепа за  десегрегация. Интересът към нея бе малък, но програмата ще продължи и през следващата година. </a:t>
            </a:r>
            <a:endParaRPr lang="ru-RU" sz="2200" dirty="0" smtClean="0">
              <a:latin typeface="Cambria" panose="02040503050406030204" pitchFamily="18" charset="0"/>
            </a:endParaRPr>
          </a:p>
          <a:p>
            <a:r>
              <a:rPr lang="ru-RU" dirty="0">
                <a:latin typeface="Cambria" panose="02040503050406030204" pitchFamily="18" charset="0"/>
              </a:rPr>
              <a:t>Мрежата е активен участник във формирането на образователни политики на национално ниво! </a:t>
            </a:r>
          </a:p>
          <a:p>
            <a:endParaRPr lang="ru-RU" sz="2200" dirty="0" smtClean="0">
              <a:latin typeface="Cambria" panose="02040503050406030204" pitchFamily="18" charset="0"/>
            </a:endParaRPr>
          </a:p>
          <a:p>
            <a:endParaRPr lang="ru-RU" sz="2200" dirty="0">
              <a:latin typeface="Cambria" panose="02040503050406030204" pitchFamily="18" charset="0"/>
            </a:endParaRPr>
          </a:p>
          <a:p>
            <a:endParaRPr lang="ru-RU" sz="2200" dirty="0">
              <a:latin typeface="Cambria" panose="020405030504060302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14291"/>
            <a:ext cx="1169632" cy="128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1024467" y="6257046"/>
            <a:ext cx="7408333" cy="3866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www.amalipe.com</a:t>
            </a:r>
            <a:endParaRPr kumimoji="0" lang="bg-BG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105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59" y="1988840"/>
            <a:ext cx="3312368" cy="2749144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Програма</a:t>
            </a:r>
            <a:r>
              <a:rPr lang="en-US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bg-BG" sz="3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Всеки ученик ще бъде отличник - 3</a:t>
            </a:r>
            <a:endParaRPr lang="bg-BG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539552" y="4869160"/>
            <a:ext cx="2731566" cy="15841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Оттук нататък</a:t>
            </a:r>
          </a:p>
          <a:p>
            <a:pPr algn="ctr">
              <a:buNone/>
            </a:pPr>
            <a:endParaRPr lang="bg-BG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buNone/>
            </a:pPr>
            <a:r>
              <a:rPr lang="bg-BG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2020 - 2023</a:t>
            </a:r>
            <a:endParaRPr lang="en-US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6672"/>
            <a:ext cx="1169632" cy="128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32655"/>
            <a:ext cx="5508104" cy="649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6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19336"/>
          </a:xfrm>
        </p:spPr>
        <p:txBody>
          <a:bodyPr>
            <a:normAutofit/>
          </a:bodyPr>
          <a:lstStyle/>
          <a:p>
            <a:pPr algn="ctr"/>
            <a:r>
              <a:rPr lang="bg-BG" sz="2600" b="1" dirty="0">
                <a:solidFill>
                  <a:schemeClr val="tx1"/>
                </a:solidFill>
                <a:latin typeface="Cambria" panose="02040503050406030204" pitchFamily="18" charset="0"/>
              </a:rPr>
              <a:t>Цели</a:t>
            </a:r>
            <a:endParaRPr lang="en-US" sz="2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52256"/>
          </a:xfrm>
        </p:spPr>
        <p:txBody>
          <a:bodyPr>
            <a:normAutofit fontScale="70000" lnSpcReduction="20000"/>
          </a:bodyPr>
          <a:lstStyle/>
          <a:p>
            <a:r>
              <a:rPr lang="en-US" b="1" i="1" dirty="0">
                <a:latin typeface="Cambria" panose="02040503050406030204" pitchFamily="18" charset="0"/>
                <a:ea typeface="Cambria" panose="02040503050406030204" pitchFamily="18" charset="0"/>
              </a:rPr>
              <a:t>1.На </a:t>
            </a:r>
            <a:r>
              <a:rPr lang="en-US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училищно</a:t>
            </a:r>
            <a:r>
              <a:rPr lang="en-US" b="1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ниво</a:t>
            </a:r>
            <a:r>
              <a:rPr lang="en-US" b="1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bg-BG" b="1" i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</a:rPr>
              <a:t>1.1.Повишаване на обхвата и намаляване на отпадането на ученици в средна степен на образование чрез доразвиване и прилагане на модела „Всеки ученик ще бъде отличник” за намаляване на отпадането и повишаване на успеваемостта в средна степен на </a:t>
            </a:r>
            <a:r>
              <a:rPr lang="bg-BG" dirty="0" smtClean="0">
                <a:latin typeface="Cambria" panose="02040503050406030204" pitchFamily="18" charset="0"/>
                <a:ea typeface="Cambria" panose="02040503050406030204" pitchFamily="18" charset="0"/>
              </a:rPr>
              <a:t>образование (вкл. и в началните и основните училища)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</a:rPr>
              <a:t>1.2. По-обхватно въвеждане на интеркултурно образование, включително със средствата на дигиталните технологии и други иновативни средства;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</a:rPr>
              <a:t>1.3. Въвеждане на образователни иновации и повишаване на качеството на образование, включително чрез широкото въвеждане на форми на онлайн обучение;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</a:rPr>
              <a:t>1.4. Техническа помощ за училищата за използване на възможностите, предоставени от системните проекти на МОН и националните програми в </a:t>
            </a:r>
            <a:r>
              <a:rPr lang="bg-BG" dirty="0" smtClean="0">
                <a:latin typeface="Cambria" panose="02040503050406030204" pitchFamily="18" charset="0"/>
                <a:ea typeface="Cambria" panose="02040503050406030204" pitchFamily="18" charset="0"/>
              </a:rPr>
              <a:t>образованието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bg-BG" b="1" dirty="0">
                <a:latin typeface="Cambria" panose="02040503050406030204" pitchFamily="18" charset="0"/>
                <a:ea typeface="Cambria" panose="02040503050406030204" pitchFamily="18" charset="0"/>
              </a:rPr>
              <a:t>2. На между-училищно ниво: </a:t>
            </a: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</a:rPr>
              <a:t>Разширяване и утвърждаване на мрежата училища на Амалипе като един от моторите за промяна в българското </a:t>
            </a:r>
            <a:r>
              <a:rPr lang="bg-BG" dirty="0" smtClean="0">
                <a:latin typeface="Cambria" panose="02040503050406030204" pitchFamily="18" charset="0"/>
                <a:ea typeface="Cambria" panose="02040503050406030204" pitchFamily="18" charset="0"/>
              </a:rPr>
              <a:t>образование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bg-BG" b="1" dirty="0">
                <a:latin typeface="Cambria" panose="02040503050406030204" pitchFamily="18" charset="0"/>
                <a:ea typeface="Cambria" panose="02040503050406030204" pitchFamily="18" charset="0"/>
              </a:rPr>
              <a:t>3. На национално ниво: </a:t>
            </a: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</a:rPr>
              <a:t>въвеждане на национални политики за подкрепа на интеркултурното образование, образователната интеграция, десегрегацията и повишаването на качеството на образование в училищата в малките населени места и училищата с концентрация на ученици от уязвими групи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23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bg-BG" sz="2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Дейности, които ще се реализират в мрежата на училищно ниво</a:t>
            </a:r>
            <a:endParaRPr lang="en-US" sz="2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488160"/>
          </a:xfrm>
        </p:spPr>
        <p:txBody>
          <a:bodyPr>
            <a:normAutofit/>
          </a:bodyPr>
          <a:lstStyle/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обучения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учители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за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прилагане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иновативни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интеркултурни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методи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bg-BG" sz="2000" dirty="0">
                <a:latin typeface="Cambria" panose="02040503050406030204" pitchFamily="18" charset="0"/>
                <a:ea typeface="Cambria" panose="02040503050406030204" pitchFamily="18" charset="0"/>
              </a:rPr>
              <a:t>р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абота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с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родители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обучение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родители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за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тяхното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овластяване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в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подкрепа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образованието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обучение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образователни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медиатори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за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ефективна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работа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родителската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общност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Работа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ученици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чрез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СИП/ФУЧ/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извънкласни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дейности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както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обучения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по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лидерство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наставничество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Изработване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предоставяне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подходящи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обучителни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материали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Изработване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въвеждане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дигитално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учебно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съдържание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по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интеркултурно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образование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811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bg-BG" sz="2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Дейности, които ще се реализират в мрежата на междуучилищно ниво</a:t>
            </a:r>
            <a:endParaRPr lang="en-US" sz="2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488160"/>
          </a:xfrm>
        </p:spPr>
        <p:txBody>
          <a:bodyPr>
            <a:normAutofit/>
          </a:bodyPr>
          <a:lstStyle/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поддържаме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мрежата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около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триста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училища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като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тези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тях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които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следват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основните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принципи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елементи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модела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могат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отпадат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тяхно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място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бъдат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включвани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нови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Възстановяване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развитие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 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дейността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директорския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борд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екип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около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30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активни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директори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които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ще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изпълняват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ролята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мозъчен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тръст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мрежата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Ежегодни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годишни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срещи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професионалната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директорска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общност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за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интеркултурно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образование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Регионални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национални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директорски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срещи</a:t>
            </a:r>
            <a:r>
              <a:rPr lang="bg-BG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(онлайн ежемесечно)</a:t>
            </a:r>
          </a:p>
          <a:p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Ежегоден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Детски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ромски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фестивал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“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Отворено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сърце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”</a:t>
            </a:r>
            <a:endParaRPr lang="bg-BG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bg-BG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Поредица от обучения (онлайн) за директори, педагогически специалисти, медиатори</a:t>
            </a:r>
          </a:p>
        </p:txBody>
      </p:sp>
    </p:spTree>
    <p:extLst>
      <p:ext uri="{BB962C8B-B14F-4D97-AF65-F5344CB8AC3E}">
        <p14:creationId xmlns:p14="http://schemas.microsoft.com/office/powerpoint/2010/main" val="2299811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Дейности, които ще се реализират в мрежата на национално ниво</a:t>
            </a:r>
            <a:endParaRPr lang="en-US" sz="20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352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Застъпнически дейности за промяна на политиките,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насочени към училищата от малките населени места и училищата, обучаващи ученици от уязвими групи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Промяна 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в системата на делегираните бюджети, така че да се насочи по–голям ресурс към училищата в селските райони и училищата, интегриращи ромски ученици. </a:t>
            </a:r>
            <a:endParaRPr lang="bg-BG" sz="15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Подкрепа 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за въвеждането на безплатна детска градина и повишаване на обхвата в предучилищно </a:t>
            </a: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образование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Разширяването 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на обхвата на безплатния транспорт за средношколци и премахване на други социални пречки пред обхвата в Средна степен: например предоставяне на безплатни учебници и </a:t>
            </a: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други;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Застъпничество 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за създаването на национална програма за работа с родителите с финансиране от държавния  бюджет или друг голям финансов </a:t>
            </a: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източник.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Застъпничество 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за национални политики за насърчаване на етнически смесеното образование и превенция на вторичната сегрегация. </a:t>
            </a:r>
            <a:endParaRPr lang="bg-BG" sz="15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Подкрепа 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за създаването на повече обединени училища в селските райони и иновативни училища, работещи в мултикултурна среда. </a:t>
            </a:r>
            <a:endParaRPr lang="bg-BG" sz="15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Въвеждане 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на образователни иновации и превръщане на повече училища от мрежата в иновативни училища. Подкрепа от държавния бюджет за образователните иновации и иновативните </a:t>
            </a: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училища;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Включване 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на повече роми в училищата и детските градини като учители, медиатори и др. </a:t>
            </a:r>
            <a:endParaRPr lang="bg-BG" sz="15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Важен </a:t>
            </a:r>
            <a:r>
              <a:rPr lang="bg-BG" sz="1500" dirty="0">
                <a:latin typeface="Cambria" panose="02040503050406030204" pitchFamily="18" charset="0"/>
                <a:ea typeface="Cambria" panose="02040503050406030204" pitchFamily="18" charset="0"/>
              </a:rPr>
              <a:t>акцент в застъпничеството ще бъде и включването на образователната интеграция и интеркултурното образование в новата оперативна програма Наука и образование, както и стартирането на подходящи операции в тази насока</a:t>
            </a:r>
            <a:r>
              <a:rPr lang="bg-BG" sz="15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1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076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000" b="1" dirty="0">
                <a:solidFill>
                  <a:srgbClr val="C00000"/>
                </a:solidFill>
                <a:latin typeface="Cambria" panose="02040503050406030204" pitchFamily="18" charset="0"/>
              </a:rPr>
              <a:t>Ученици - наставници</a:t>
            </a:r>
            <a:endParaRPr lang="en-US" sz="3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014" y="1600200"/>
            <a:ext cx="6139971" cy="4876800"/>
          </a:xfrm>
        </p:spPr>
      </p:pic>
    </p:spTree>
    <p:extLst>
      <p:ext uri="{BB962C8B-B14F-4D97-AF65-F5344CB8AC3E}">
        <p14:creationId xmlns:p14="http://schemas.microsoft.com/office/powerpoint/2010/main" val="866301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АКАДЕМИЯ </a:t>
            </a:r>
            <a:r>
              <a:rPr lang="ru-RU" sz="3000" b="1" dirty="0">
                <a:solidFill>
                  <a:srgbClr val="C00000"/>
                </a:solidFill>
                <a:latin typeface="Cambria" panose="02040503050406030204" pitchFamily="18" charset="0"/>
              </a:rPr>
              <a:t>ЗА ДИГИТАЛНО ИНТЕРКУЛТУРНО ОБРАЗОВАНИЕ </a:t>
            </a:r>
            <a:r>
              <a:rPr lang="ru-RU" sz="3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АМАЛИПЕ</a:t>
            </a:r>
            <a:endParaRPr lang="en-US" sz="3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13" y="1600200"/>
            <a:ext cx="7563373" cy="4876800"/>
          </a:xfrm>
        </p:spPr>
      </p:pic>
    </p:spTree>
    <p:extLst>
      <p:ext uri="{BB962C8B-B14F-4D97-AF65-F5344CB8AC3E}">
        <p14:creationId xmlns:p14="http://schemas.microsoft.com/office/powerpoint/2010/main" val="1533649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000" b="1" dirty="0" smtClean="0">
                <a:solidFill>
                  <a:srgbClr val="C00000"/>
                </a:solidFill>
                <a:latin typeface="Cambria" panose="02040503050406030204" pitchFamily="18" charset="0"/>
              </a:rPr>
              <a:t>Благодарим Ви, че сме заедно!</a:t>
            </a:r>
            <a:endParaRPr lang="en-US" sz="30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54" y="1844824"/>
            <a:ext cx="7860486" cy="4421524"/>
          </a:xfrm>
        </p:spPr>
      </p:pic>
    </p:spTree>
    <p:extLst>
      <p:ext uri="{BB962C8B-B14F-4D97-AF65-F5344CB8AC3E}">
        <p14:creationId xmlns:p14="http://schemas.microsoft.com/office/powerpoint/2010/main" val="570113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3572</TotalTime>
  <Words>943</Words>
  <Application>Microsoft Office PowerPoint</Application>
  <PresentationFormat>Презентация на цял екран (4:3)</PresentationFormat>
  <Paragraphs>206</Paragraphs>
  <Slides>16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</vt:lpstr>
      <vt:lpstr>Times New Roman</vt:lpstr>
      <vt:lpstr>Clarity</vt:lpstr>
      <vt:lpstr>Програма Всеки ученик ще бъде отличник</vt:lpstr>
      <vt:lpstr>Моделът</vt:lpstr>
      <vt:lpstr>Презентация на PowerPoint</vt:lpstr>
      <vt:lpstr>Обща характеристика на училищата в мрежата</vt:lpstr>
      <vt:lpstr>Мрежата ”Всеки ученик ще бъде отличник”</vt:lpstr>
      <vt:lpstr>Презентация на PowerPoint</vt:lpstr>
      <vt:lpstr>Ролята на мрежата “Всеки ученик ще бъде отличник”</vt:lpstr>
      <vt:lpstr>Нашето застъпничество  (наред с други фактори)  подпомогна</vt:lpstr>
      <vt:lpstr>Програма Всеки ученик ще бъде отличник - 3</vt:lpstr>
      <vt:lpstr>Цели</vt:lpstr>
      <vt:lpstr>Дейности, които ще се реализират в мрежата на училищно ниво</vt:lpstr>
      <vt:lpstr>Дейности, които ще се реализират в мрежата на междуучилищно ниво</vt:lpstr>
      <vt:lpstr>Дейности, които ще се реализират в мрежата на национално ниво</vt:lpstr>
      <vt:lpstr>Ученици - наставници</vt:lpstr>
      <vt:lpstr>АКАДЕМИЯ ЗА ДИГИТАЛНО ИНТЕРКУЛТУРНО ОБРАЗОВАНИЕ АМАЛИПЕ</vt:lpstr>
      <vt:lpstr>Благодарим Ви, че сме заедно!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K7</dc:title>
  <dc:creator>Compaq 6005</dc:creator>
  <cp:lastModifiedBy>БАЧО КИРО</cp:lastModifiedBy>
  <cp:revision>150</cp:revision>
  <dcterms:created xsi:type="dcterms:W3CDTF">2013-09-12T11:23:08Z</dcterms:created>
  <dcterms:modified xsi:type="dcterms:W3CDTF">2021-01-11T11:57:23Z</dcterms:modified>
</cp:coreProperties>
</file>